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5" r:id="rId70"/>
    <p:sldId id="324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1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Graphics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Fig. 1.3 shows the architecture of Raster display. It consists of display controller, CPU, video controller,</a:t>
            </a:r>
          </a:p>
          <a:p>
            <a:r>
              <a:rPr lang="en-US" dirty="0" smtClean="0"/>
              <a:t>refresh buffer, keyboard, mouse and CRT.</a:t>
            </a:r>
          </a:p>
          <a:p>
            <a:r>
              <a:rPr lang="en-US" dirty="0" smtClean="0"/>
              <a:t> The display image is stored in the form of 1’s and 0’s in the refresh buffer.</a:t>
            </a:r>
          </a:p>
          <a:p>
            <a:r>
              <a:rPr lang="en-US" dirty="0" smtClean="0"/>
              <a:t> The video controller reads this refresh buffer and produces the actual image on screen.</a:t>
            </a:r>
          </a:p>
          <a:p>
            <a:r>
              <a:rPr lang="en-US" dirty="0" smtClean="0"/>
              <a:t> It will scan one line at a time from top to bottom &amp; then back to the top</a:t>
            </a:r>
          </a:p>
          <a:p>
            <a:r>
              <a:rPr lang="en-US" dirty="0" smtClean="0"/>
              <a:t>In this method the horizontal and vertical deflection signals are generated to move the beam all over the</a:t>
            </a:r>
          </a:p>
          <a:p>
            <a:r>
              <a:rPr lang="en-US" dirty="0" smtClean="0"/>
              <a:t>screen in a pattern</a:t>
            </a:r>
          </a:p>
          <a:p>
            <a:r>
              <a:rPr lang="en-US" dirty="0" smtClean="0"/>
              <a:t> Here beam is swept back &amp; forth from left to the right.</a:t>
            </a:r>
          </a:p>
          <a:p>
            <a:r>
              <a:rPr lang="en-US" dirty="0" smtClean="0"/>
              <a:t> When beam is moved from left to right it is ON.</a:t>
            </a:r>
            <a:endParaRPr lang="en-US" dirty="0"/>
          </a:p>
        </p:txBody>
      </p:sp>
      <p:pic>
        <p:nvPicPr>
          <p:cNvPr id="4098" name="Picture 2" descr="C:\Users\Govt College\Desktop\Untitl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4267200"/>
            <a:ext cx="4671951" cy="25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en-US" b="1" dirty="0" smtClean="0"/>
              <a:t>Points and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4525963"/>
          </a:xfrm>
        </p:spPr>
        <p:txBody>
          <a:bodyPr>
            <a:noAutofit/>
          </a:bodyPr>
          <a:lstStyle/>
          <a:p>
            <a:r>
              <a:rPr lang="en-US" sz="1600" dirty="0" smtClean="0"/>
              <a:t>Point plotting is done by converting a single coordinate position furnished by an application program into appropriate operations for the output device in use.</a:t>
            </a:r>
          </a:p>
          <a:p>
            <a:r>
              <a:rPr lang="en-US" sz="1600" dirty="0" smtClean="0"/>
              <a:t> Line drawing is done by calculating intermediate positions along the line path between two specified endpoint positions.</a:t>
            </a:r>
          </a:p>
          <a:p>
            <a:r>
              <a:rPr lang="en-US" sz="1600" dirty="0" smtClean="0"/>
              <a:t> The output device is then directed to fill in those positions between the end points with some color.</a:t>
            </a:r>
          </a:p>
          <a:p>
            <a:r>
              <a:rPr lang="en-US" sz="1600" dirty="0" smtClean="0"/>
              <a:t> For some device such as a pen plotter or random scan display, a straight line can be drawn smoothly from one end point to other.</a:t>
            </a:r>
          </a:p>
          <a:p>
            <a:r>
              <a:rPr lang="en-US" sz="1600" dirty="0" smtClean="0"/>
              <a:t>Digital devices display a straight line segment by plotting discrete points between the two endpoints.</a:t>
            </a:r>
          </a:p>
          <a:p>
            <a:r>
              <a:rPr lang="en-US" sz="1600" dirty="0" smtClean="0"/>
              <a:t>Discrete coordinate positions along the line path are calculated from the equation of the line.</a:t>
            </a:r>
          </a:p>
          <a:p>
            <a:r>
              <a:rPr lang="en-US" sz="1600" dirty="0" smtClean="0"/>
              <a:t>For a raster video display, the line intensity is loaded in frame buffer at the corresponding pixel positions.</a:t>
            </a:r>
          </a:p>
          <a:p>
            <a:r>
              <a:rPr lang="en-US" sz="1600" dirty="0" smtClean="0"/>
              <a:t> Reading from the frame buffer, the video controller then plots the screen pixels.</a:t>
            </a:r>
          </a:p>
          <a:p>
            <a:r>
              <a:rPr lang="en-US" sz="1600" dirty="0" smtClean="0"/>
              <a:t> Screen locations are referenced with integer values, so plotted positions may only approximate actual line positions between two specified endpoints.</a:t>
            </a:r>
          </a:p>
          <a:p>
            <a:r>
              <a:rPr lang="en-US" sz="1600" dirty="0" smtClean="0"/>
              <a:t>For example line position of (12.36, 23.87) would be converted to pixel position (12, 24).</a:t>
            </a:r>
            <a:endParaRPr lang="en-US" sz="1600" dirty="0"/>
          </a:p>
        </p:txBody>
      </p:sp>
      <p:pic>
        <p:nvPicPr>
          <p:cNvPr id="5122" name="Picture 2" descr="C:\Users\Govt College\Desktop\Untitl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5314950"/>
            <a:ext cx="5764213" cy="1543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stair step shape is noticeable in low resolution system, and we can improve their appearance</a:t>
            </a:r>
          </a:p>
          <a:p>
            <a:r>
              <a:rPr lang="en-US" dirty="0" smtClean="0"/>
              <a:t>somewhat by displaying them on high resolution system.</a:t>
            </a:r>
          </a:p>
          <a:p>
            <a:r>
              <a:rPr lang="en-US" dirty="0" smtClean="0"/>
              <a:t> More effective techniques for smoothing raster lines are based on adjusting pixel intensities along the</a:t>
            </a:r>
          </a:p>
          <a:p>
            <a:r>
              <a:rPr lang="en-US" dirty="0" smtClean="0"/>
              <a:t>line paths.</a:t>
            </a:r>
          </a:p>
          <a:p>
            <a:r>
              <a:rPr lang="en-US" dirty="0" smtClean="0"/>
              <a:t> For raster graphics device-level algorithms discuss here, object positions are specified directly in integer</a:t>
            </a:r>
          </a:p>
          <a:p>
            <a:r>
              <a:rPr lang="en-US" dirty="0" smtClean="0"/>
              <a:t>device coordinates.</a:t>
            </a:r>
          </a:p>
          <a:p>
            <a:r>
              <a:rPr lang="en-US" dirty="0" smtClean="0"/>
              <a:t> Pixel position will referenced according to scan-line number and column number which is illustrated by</a:t>
            </a:r>
          </a:p>
          <a:p>
            <a:r>
              <a:rPr lang="en-US" dirty="0" smtClean="0"/>
              <a:t>following figure.</a:t>
            </a:r>
            <a:endParaRPr lang="en-US" dirty="0"/>
          </a:p>
        </p:txBody>
      </p:sp>
      <p:pic>
        <p:nvPicPr>
          <p:cNvPr id="6146" name="Picture 2" descr="C:\Users\Govt College\Desktop\Untitl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886200"/>
            <a:ext cx="6640513" cy="2752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Govt College\Desktop\big_thumb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802"/>
            <a:ext cx="9144000" cy="68696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0" y="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The Cartesian slop-intercept equation for a straight line is “𝑦 = 𝑚𝑥 + 𝑏” with ‘𝑚’ representing slop and ‘𝑏’ as the intercept.</a:t>
            </a:r>
          </a:p>
          <a:p>
            <a:r>
              <a:rPr lang="en-US" sz="2400" dirty="0" smtClean="0"/>
              <a:t> The two endpoints of the line are given which are say (𝑥1, 𝑦1) and (𝑥2, 𝑦2). We can determine values for the slope m by equation:</a:t>
            </a:r>
          </a:p>
          <a:p>
            <a:r>
              <a:rPr lang="en-US" sz="2400" dirty="0" smtClean="0"/>
              <a:t>𝑚 = (𝑦2 − 𝑦1)/(𝑥2 − 𝑥1)</a:t>
            </a:r>
          </a:p>
          <a:p>
            <a:r>
              <a:rPr lang="en-US" sz="2400" dirty="0" smtClean="0"/>
              <a:t> We can determine values for the intercept b by equation:</a:t>
            </a:r>
          </a:p>
          <a:p>
            <a:r>
              <a:rPr lang="en-US" sz="2400" dirty="0" smtClean="0"/>
              <a:t>𝑏 = 𝑦1 − 𝑚 ∗ 𝑥1</a:t>
            </a:r>
          </a:p>
          <a:p>
            <a:r>
              <a:rPr lang="en-US" sz="2400" dirty="0" smtClean="0"/>
              <a:t> For the given interval Δ𝑥 along a line, we can compute the corresponding 𝑦 interval Δ𝑦 as:</a:t>
            </a:r>
          </a:p>
          <a:p>
            <a:r>
              <a:rPr lang="el-GR" sz="2400" dirty="0" smtClean="0"/>
              <a:t>Δ</a:t>
            </a:r>
            <a:r>
              <a:rPr lang="en-US" sz="2400" dirty="0" smtClean="0"/>
              <a:t>𝑦 = 𝑚 ∗ </a:t>
            </a:r>
            <a:r>
              <a:rPr lang="el-GR" sz="2400" dirty="0" smtClean="0"/>
              <a:t>Δ</a:t>
            </a:r>
            <a:r>
              <a:rPr lang="en-US" sz="2400" dirty="0" smtClean="0"/>
              <a:t>𝑥</a:t>
            </a:r>
          </a:p>
          <a:p>
            <a:r>
              <a:rPr lang="en-US" sz="2400" dirty="0" smtClean="0"/>
              <a:t> Similarly for </a:t>
            </a:r>
            <a:r>
              <a:rPr lang="el-GR" sz="2400" dirty="0" smtClean="0"/>
              <a:t>Δ</a:t>
            </a:r>
            <a:r>
              <a:rPr lang="en-US" sz="2400" dirty="0" smtClean="0"/>
              <a:t>𝑥:</a:t>
            </a:r>
          </a:p>
          <a:p>
            <a:r>
              <a:rPr lang="el-GR" sz="2400" dirty="0" smtClean="0"/>
              <a:t>Δ</a:t>
            </a:r>
            <a:r>
              <a:rPr lang="en-US" sz="2400" dirty="0" smtClean="0"/>
              <a:t>𝑥 = </a:t>
            </a:r>
            <a:r>
              <a:rPr lang="el-GR" sz="2400" dirty="0" smtClean="0"/>
              <a:t>Δ</a:t>
            </a:r>
            <a:r>
              <a:rPr lang="en-US" sz="2400" dirty="0" smtClean="0"/>
              <a:t>𝑦/𝑚</a:t>
            </a:r>
          </a:p>
          <a:p>
            <a:endParaRPr lang="en-US" dirty="0"/>
          </a:p>
        </p:txBody>
      </p:sp>
      <p:pic>
        <p:nvPicPr>
          <p:cNvPr id="8195" name="Picture 3" descr="C:\Users\Govt College\Desktop\Untitl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3276600"/>
            <a:ext cx="4467225" cy="28670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Govt College\Desktop\Midpoint+Circle+Algorith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9219" name="Picture 3" descr="C:\Users\Govt College\Desktop\Midpoint+Circle+Algorith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Govt College\Desktop\Scan-line+polygon-fill+algorithm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:\Users\Govt College\Desktop\The+Scan-Line+Polygon+Fill+Algorith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Govt College\Desktop\Untitl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8500" y="1419225"/>
            <a:ext cx="7745413" cy="4019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Govt College\Desktop\v9Q2Ct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8200"/>
            <a:ext cx="9226457" cy="30908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computer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Computer graphics is an art of drawing pictures, lines, charts, etc. using computers with the help of </a:t>
            </a:r>
            <a:r>
              <a:rPr lang="en-US" dirty="0" smtClean="0"/>
              <a:t>programming. Computer graphics image is made up of number of pixels. </a:t>
            </a:r>
            <a:r>
              <a:rPr lang="en-US" b="1" dirty="0" smtClean="0"/>
              <a:t>Pixel is the smallest addressable </a:t>
            </a:r>
            <a:r>
              <a:rPr lang="en-US" dirty="0" smtClean="0"/>
              <a:t>graphical unit represented on the computer screen.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C:\Users\Govt College\Desktop\slide_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14600"/>
            <a:ext cx="8229600" cy="1219200"/>
          </a:xfrm>
        </p:spPr>
        <p:txBody>
          <a:bodyPr/>
          <a:lstStyle/>
          <a:p>
            <a:r>
              <a:rPr lang="en-US" dirty="0" smtClean="0"/>
              <a:t>Unit-2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Translation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581400" cy="3043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52725"/>
            <a:ext cx="91440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04800"/>
            <a:ext cx="8229600" cy="1143000"/>
          </a:xfrm>
        </p:spPr>
        <p:txBody>
          <a:bodyPr/>
          <a:lstStyle/>
          <a:p>
            <a:r>
              <a:rPr lang="en-US" dirty="0" smtClean="0"/>
              <a:t>Rotation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4671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895600"/>
            <a:ext cx="909637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4876800"/>
            <a:ext cx="637794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5909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71800"/>
            <a:ext cx="8991600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967037" cy="2631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1143000"/>
            <a:ext cx="4584089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048000"/>
            <a:ext cx="65913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3276600"/>
            <a:ext cx="87630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95600" y="4343400"/>
            <a:ext cx="2524125" cy="2151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67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0"/>
            <a:ext cx="778192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429000"/>
            <a:ext cx="183832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350" y="4114800"/>
            <a:ext cx="222885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4876800"/>
            <a:ext cx="8382000" cy="185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Advantages of computer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Computer graphics is one of the most effective and commonly used ways of communication with</a:t>
            </a:r>
          </a:p>
          <a:p>
            <a:r>
              <a:rPr lang="en-US" dirty="0" smtClean="0"/>
              <a:t>computer.</a:t>
            </a:r>
          </a:p>
          <a:p>
            <a:r>
              <a:rPr lang="en-US" dirty="0" smtClean="0"/>
              <a:t> It provides tools for producing picture of “real-world” as well as synthetic objects such as mathematical</a:t>
            </a:r>
          </a:p>
          <a:p>
            <a:r>
              <a:rPr lang="en-US" dirty="0" smtClean="0"/>
              <a:t>surfaces in 4D and of data that have no inherent geometry such as survey result.</a:t>
            </a:r>
          </a:p>
          <a:p>
            <a:r>
              <a:rPr lang="en-US" dirty="0" smtClean="0"/>
              <a:t> It has ability to show moving pictures thus possible to produce animations with computer graphics.</a:t>
            </a:r>
          </a:p>
          <a:p>
            <a:r>
              <a:rPr lang="en-US" dirty="0" smtClean="0"/>
              <a:t> With the use of computer graphics we can control the animation by adjusting the speed, portion of</a:t>
            </a:r>
          </a:p>
          <a:p>
            <a:r>
              <a:rPr lang="en-US" dirty="0" smtClean="0"/>
              <a:t>picture in view the amount of detail shown and so on.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004823" cy="64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98385" cy="64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5943600"/>
            <a:ext cx="3352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370" y="0"/>
            <a:ext cx="8920993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213" y="152400"/>
            <a:ext cx="879157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982" y="0"/>
            <a:ext cx="8960018" cy="630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90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63025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572000"/>
            <a:ext cx="8867776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C:\Users\Govt College\Desktop\cyrus-beck-and-liangbarsky-clipping-algorithm-3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264" y="0"/>
            <a:ext cx="9176264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76213"/>
            <a:ext cx="9144000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88392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276600"/>
            <a:ext cx="694372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 of computer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User interface: - Visual object which we observe on screen which communicates with user is one of the most useful applications of the computer graphics.</a:t>
            </a:r>
          </a:p>
          <a:p>
            <a:r>
              <a:rPr lang="en-US" dirty="0" smtClean="0"/>
              <a:t> Plotting of graphics and chart in industry, business, government and educational organizations drawing like bars, pie-charts, histogram’s are very useful for quick and good decision making.</a:t>
            </a:r>
          </a:p>
          <a:p>
            <a:r>
              <a:rPr lang="en-US" dirty="0" smtClean="0"/>
              <a:t>Office automation and desktop publishing: - It is used for creation and dissemination of information. It is used in in-house creation and printing of documents which contains text, tables, graphs and other forms of drawn or scanned images or picture.</a:t>
            </a:r>
          </a:p>
          <a:p>
            <a:r>
              <a:rPr lang="en-US" dirty="0" smtClean="0"/>
              <a:t>Computer aided drafting and design: - It uses graphics to design components and system such as automobile bodies structures of building etc.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57400"/>
            <a:ext cx="8229600" cy="1143000"/>
          </a:xfrm>
        </p:spPr>
        <p:txBody>
          <a:bodyPr/>
          <a:lstStyle/>
          <a:p>
            <a:r>
              <a:rPr lang="en-US" dirty="0" smtClean="0"/>
              <a:t>Unit-3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Govt College\Desktop\3d-graphics-computer-graphics-fundamentals-23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583"/>
            <a:ext cx="9144000" cy="68651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ovt College\Desktop\polygon_surfac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380" y="923925"/>
            <a:ext cx="8420620" cy="3952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Govt College\Desktop\computer-graphics-52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583"/>
            <a:ext cx="9144000" cy="68651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Govt College\Desktop\quadric-surfaces-2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583"/>
            <a:ext cx="9144000" cy="68651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Govt College\Desktop\Quadric+Surfaces+Surfaces+represented+by+second-+degree+polynomials+are+quadratics.+Sphere,+ellipsoid,+torus+and+cone+come+under+general+quadrics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Govt College\Desktop\quadric-surfaces-21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583"/>
            <a:ext cx="9144000" cy="68651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Govt College\Desktop\slide_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77325" cy="68037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Govt College\Desktop\Interpolation+Vs+Approxim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Govt College\Desktop\spline-representations-4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583"/>
            <a:ext cx="9144000" cy="68651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video-display</a:t>
            </a:r>
            <a:br>
              <a:rPr lang="en-US" dirty="0" smtClean="0"/>
            </a:b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Display devices are also known as output devices.</a:t>
            </a:r>
          </a:p>
          <a:p>
            <a:r>
              <a:rPr lang="en-US" dirty="0" smtClean="0"/>
              <a:t> Most commonly used output device in a graphics system is a video monitor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Govt College\Desktop\hermite-curves-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Hermite</a:t>
            </a:r>
            <a:r>
              <a:rPr lang="en-US" b="1" dirty="0" smtClean="0"/>
              <a:t>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 </a:t>
            </a:r>
            <a:r>
              <a:rPr lang="en-US" b="1" dirty="0" err="1" smtClean="0"/>
              <a:t>Hermite</a:t>
            </a:r>
            <a:r>
              <a:rPr lang="en-US" b="1" dirty="0" smtClean="0"/>
              <a:t> curve</a:t>
            </a:r>
            <a:r>
              <a:rPr lang="en-US" dirty="0" smtClean="0"/>
              <a:t> is a </a:t>
            </a:r>
            <a:r>
              <a:rPr lang="en-US" b="1" dirty="0" err="1" smtClean="0"/>
              <a:t>spline</a:t>
            </a:r>
            <a:r>
              <a:rPr lang="en-US" dirty="0" smtClean="0"/>
              <a:t> where every piece is a third degree polynomial defined in </a:t>
            </a:r>
            <a:r>
              <a:rPr lang="en-US" b="1" dirty="0" err="1" smtClean="0"/>
              <a:t>Hermite</a:t>
            </a:r>
            <a:r>
              <a:rPr lang="en-US" dirty="0" smtClean="0"/>
              <a:t> form: that is, by its values and initial derivatives at the end points of the equivalent domain interval. Xk+1) individually. The resulting </a:t>
            </a:r>
            <a:r>
              <a:rPr lang="en-US" b="1" dirty="0" err="1" smtClean="0"/>
              <a:t>spline</a:t>
            </a:r>
            <a:r>
              <a:rPr lang="en-US" dirty="0" smtClean="0"/>
              <a:t> become continuous and will have first derivative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:\Users\Govt College\Desktop\2-Table1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68238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:\Users\Govt College\Desktop\bezier-curve-computer-graphics-2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583"/>
            <a:ext cx="9139227" cy="68615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C:\Users\Govt College\Desktop\bezier-curve-computer-graphics-3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583"/>
            <a:ext cx="9144000" cy="68651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C:\Users\Govt College\Desktop\B-Splines+(for+basis+splines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C:\Users\Govt College\Desktop\slide_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6725" y="-347663"/>
            <a:ext cx="10077450" cy="75533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C:\Users\Govt College\Desktop\3d-graphics-computer-graphics-fundamentals-49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583"/>
            <a:ext cx="9139227" cy="68615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C:\Users\Govt College\Desktop\concept-of-basic-illumination-model-5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583"/>
            <a:ext cx="9144000" cy="68651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C:\Users\Govt College\Desktop\concept-of-basic-illumination-model-2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583"/>
            <a:ext cx="9144000" cy="68651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b="1" dirty="0" smtClean="0"/>
              <a:t>Cathode-ray-tubes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819400"/>
            <a:ext cx="8229600" cy="4525963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It is an evacuated glass tube.</a:t>
            </a:r>
          </a:p>
          <a:p>
            <a:r>
              <a:rPr lang="en-US" dirty="0" smtClean="0"/>
              <a:t> An electron gun at the rear of the tube produce a beam of electrons which is directed towards the screen of the tube by a high voltage typically 15000 to 20000 volts</a:t>
            </a:r>
          </a:p>
          <a:p>
            <a:r>
              <a:rPr lang="en-US" dirty="0" smtClean="0"/>
              <a:t> Inner side screen is coated with phosphor substance which gives light when it is stroked bye electrons.</a:t>
            </a:r>
          </a:p>
          <a:p>
            <a:r>
              <a:rPr lang="en-US" dirty="0" smtClean="0"/>
              <a:t> Control grid controls velocity of electrons before they hit the phosphor.</a:t>
            </a:r>
          </a:p>
          <a:p>
            <a:r>
              <a:rPr lang="en-US" dirty="0" smtClean="0"/>
              <a:t> The control grid voltage determines how many electrons are actually in the electron beam. The negative the control voltage is the fewer the electrons that pass through the grid.</a:t>
            </a:r>
          </a:p>
          <a:p>
            <a:r>
              <a:rPr lang="en-US" dirty="0" smtClean="0"/>
              <a:t> Thus control grid controls Intensity of the spot where beam strikes the screen.</a:t>
            </a:r>
          </a:p>
          <a:p>
            <a:r>
              <a:rPr lang="en-US" dirty="0" smtClean="0"/>
              <a:t> The focusing system concentrates the electron beam so it converges to small point when hits the</a:t>
            </a:r>
          </a:p>
          <a:p>
            <a:r>
              <a:rPr lang="en-US" dirty="0" smtClean="0"/>
              <a:t>phosphor coating.</a:t>
            </a:r>
          </a:p>
          <a:p>
            <a:r>
              <a:rPr lang="en-US" dirty="0" smtClean="0"/>
              <a:t> Deflection system directs beam which decides the point where beam strikes the screen.</a:t>
            </a:r>
          </a:p>
          <a:p>
            <a:r>
              <a:rPr lang="en-US" dirty="0" smtClean="0"/>
              <a:t> Deflection system of the CRT consists of two pairs of parallel plates which are vertical and horizontal deflection plates.</a:t>
            </a:r>
          </a:p>
          <a:p>
            <a:r>
              <a:rPr lang="en-US" dirty="0" smtClean="0"/>
              <a:t> Voltage applied to vertical and horizontal deflection plates is control vertical and horizontal deflection  respectively.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609600"/>
            <a:ext cx="581025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C:\Users\Govt College\Desktop\1422602_634729854237886250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C:\Users\Govt College\Desktop\slide_2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05925" cy="69750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C:\Users\Govt College\Desktop\slide_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77325" cy="68037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8400"/>
            <a:ext cx="8229600" cy="1143000"/>
          </a:xfrm>
        </p:spPr>
        <p:txBody>
          <a:bodyPr/>
          <a:lstStyle/>
          <a:p>
            <a:r>
              <a:rPr lang="en-US" dirty="0" smtClean="0"/>
              <a:t>Unit-4</a:t>
            </a: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C:\Users\Govt College\Desktop\3d-transformation-computer-graphics-6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583"/>
            <a:ext cx="9144000" cy="68651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C:\Users\Govt College\Desktop\3d-transformation-computer-graphics-7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583"/>
            <a:ext cx="9139227" cy="68615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C:\Users\Govt College\Desktop\3d-transformation-computer-graphics-8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583"/>
            <a:ext cx="8839200" cy="66363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C:\Users\Govt College\Desktop\3d-transformation-computer-graphics-9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583"/>
            <a:ext cx="9144000" cy="68651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C:\Users\Govt College\Desktop\3d-transformation-computer-graphics-11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583"/>
            <a:ext cx="9144000" cy="68651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 descr="C:\Users\Govt College\Desktop\3d-transformation-in-computer-graphics-26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583"/>
            <a:ext cx="9144000" cy="68651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Random scan display</a:t>
            </a:r>
            <a:endParaRPr lang="en-US" dirty="0"/>
          </a:p>
        </p:txBody>
      </p:sp>
      <p:pic>
        <p:nvPicPr>
          <p:cNvPr id="2050" name="Picture 2" descr="C:\Users\Govt College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3180" y="1610204"/>
            <a:ext cx="5477640" cy="45059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C:\Users\Govt College\Desktop\3d-transformation-computer-graphics-14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583"/>
            <a:ext cx="9139227" cy="68615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 descr="C:\Users\Govt College\Desktop\3d-transformation-computer-graphics-18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583"/>
            <a:ext cx="9139227" cy="68615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 descr="C:\Users\Govt College\Desktop\3d-transformation-computer-graphics-16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583"/>
            <a:ext cx="9144000" cy="68651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 descr="C:\Users\Govt College\Desktop\composite-transformations-1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583"/>
            <a:ext cx="9144000" cy="68651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Govt College\Desktop\computer-graphics-composite-transform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2875" y="231775"/>
            <a:ext cx="6316663" cy="63928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 descr="C:\Users\Govt College\Desktop\Viewing+Pipeline+The+general+processing+steps+for+modeling+and+converting+a+world+coordinate+description+of+a+scene+to+device+coordinates_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 descr="C:\Users\Govt College\Desktop\3D+Viewing-Coordinate+Paramete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 descr="C:\Users\Govt College\Desktop\slide_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9933"/>
            <a:ext cx="9229725" cy="69179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 descr="C:\Users\Govt College\Desktop\slide_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 descr="C:\Users\Govt College\Desktop\slide_2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Autofit/>
          </a:bodyPr>
          <a:lstStyle/>
          <a:p>
            <a:r>
              <a:rPr lang="en-US" sz="1600" dirty="0" smtClean="0"/>
              <a:t> Vector scan display directly traces out only the desired lines on CRT.</a:t>
            </a:r>
          </a:p>
          <a:p>
            <a:r>
              <a:rPr lang="en-US" sz="1600" dirty="0" smtClean="0"/>
              <a:t> If we want line between point p1 &amp; p2 then we directly drive the beam deflection circuitry which focus</a:t>
            </a:r>
          </a:p>
          <a:p>
            <a:r>
              <a:rPr lang="en-US" sz="1600" dirty="0" smtClean="0"/>
              <a:t>beam directly from point p1 to p2.</a:t>
            </a:r>
          </a:p>
          <a:p>
            <a:r>
              <a:rPr lang="en-US" sz="1600" dirty="0" smtClean="0"/>
              <a:t> If we do not want to display line from p1 to p2 and just move then we can blank the beam as we move it.</a:t>
            </a:r>
          </a:p>
          <a:p>
            <a:r>
              <a:rPr lang="en-US" sz="1600" dirty="0" smtClean="0"/>
              <a:t> To move the beam across the CRT, the information about both magnitude and direction is required. This</a:t>
            </a:r>
          </a:p>
          <a:p>
            <a:r>
              <a:rPr lang="en-US" sz="1600" dirty="0" smtClean="0"/>
              <a:t>information is generated with the help of vector graphics generator.</a:t>
            </a:r>
          </a:p>
          <a:p>
            <a:r>
              <a:rPr lang="en-US" sz="1600" dirty="0" smtClean="0"/>
              <a:t> Fig. 1.2 shows architecture of vector display. It consists of display controller, CPU, display buffer memory</a:t>
            </a:r>
          </a:p>
          <a:p>
            <a:r>
              <a:rPr lang="en-US" sz="1600" dirty="0" smtClean="0"/>
              <a:t>and CRT.</a:t>
            </a:r>
          </a:p>
          <a:p>
            <a:r>
              <a:rPr lang="en-US" sz="1600" dirty="0" smtClean="0"/>
              <a:t> Display controller is connected as an I/O peripheral to the CPU.</a:t>
            </a:r>
          </a:p>
          <a:p>
            <a:r>
              <a:rPr lang="en-US" sz="1600" dirty="0" smtClean="0"/>
              <a:t> Display buffer stores computer produced display list or display program.</a:t>
            </a:r>
          </a:p>
          <a:p>
            <a:r>
              <a:rPr lang="en-US" sz="1600" dirty="0" smtClean="0"/>
              <a:t> The Program contains point &amp; line plotting commands with end point co-ordinates as well as character</a:t>
            </a:r>
          </a:p>
          <a:p>
            <a:r>
              <a:rPr lang="en-US" sz="1600" dirty="0" smtClean="0"/>
              <a:t>plotting commands.</a:t>
            </a:r>
          </a:p>
          <a:p>
            <a:r>
              <a:rPr lang="en-US" sz="1600" dirty="0" smtClean="0"/>
              <a:t> Display controller interprets command and sends digital and point co-ordinates to a vector generator.</a:t>
            </a:r>
          </a:p>
          <a:p>
            <a:r>
              <a:rPr lang="en-US" sz="1600" dirty="0" smtClean="0"/>
              <a:t> Vector generator then converts the digital co-ordinate value to analog voltages for beam deflection</a:t>
            </a:r>
          </a:p>
          <a:p>
            <a:r>
              <a:rPr lang="en-US" sz="1600" dirty="0" smtClean="0"/>
              <a:t>circuits that displace an electron beam which points on the CRT’s screen.</a:t>
            </a:r>
          </a:p>
          <a:p>
            <a:r>
              <a:rPr lang="en-US" sz="1600" dirty="0" smtClean="0"/>
              <a:t> In this technique beam is deflected from end point to end point hence this techniques is also called</a:t>
            </a:r>
          </a:p>
          <a:p>
            <a:r>
              <a:rPr lang="en-US" sz="1600" dirty="0" smtClean="0"/>
              <a:t>random scan.</a:t>
            </a:r>
          </a:p>
          <a:p>
            <a:r>
              <a:rPr lang="en-US" sz="1600" dirty="0" smtClean="0"/>
              <a:t> We know as beam strikes phosphors coated screen it emits light but that light decays after few</a:t>
            </a:r>
          </a:p>
          <a:p>
            <a:r>
              <a:rPr lang="en-US" sz="1600" dirty="0" smtClean="0"/>
              <a:t>milliseconds and therefore it is necessary to repeat through the display list to refresh the screen at least</a:t>
            </a:r>
          </a:p>
          <a:p>
            <a:r>
              <a:rPr lang="en-US" sz="1600" dirty="0" smtClean="0"/>
              <a:t>30 times per second to avoid flicker.</a:t>
            </a:r>
          </a:p>
          <a:p>
            <a:r>
              <a:rPr lang="en-US" sz="1600" dirty="0" smtClean="0"/>
              <a:t> As display buffer is used to store display list and used to refreshing, it is also called refresh buffer</a:t>
            </a:r>
            <a:endParaRPr lang="en-US" sz="16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 descr="C:\Users\Govt College\Desktop\projection-in-computer-graphics-2-72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raster-scan systems</a:t>
            </a:r>
            <a:endParaRPr lang="en-US" dirty="0"/>
          </a:p>
        </p:txBody>
      </p:sp>
      <p:pic>
        <p:nvPicPr>
          <p:cNvPr id="3074" name="Picture 2" descr="C:\Users\Govt College\Desktop\Untitl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524000"/>
            <a:ext cx="6345237" cy="4848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1389</Words>
  <Application>Microsoft Office PowerPoint</Application>
  <PresentationFormat>On-screen Show (4:3)</PresentationFormat>
  <Paragraphs>100</Paragraphs>
  <Slides>80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Computer Graphics</vt:lpstr>
      <vt:lpstr>Introduction to computer graphics</vt:lpstr>
      <vt:lpstr>Advantages of computer graphics</vt:lpstr>
      <vt:lpstr>Application of computer graphics</vt:lpstr>
      <vt:lpstr>video-display devices</vt:lpstr>
      <vt:lpstr>Cathode-ray-tubes</vt:lpstr>
      <vt:lpstr>Random scan display</vt:lpstr>
      <vt:lpstr>Slide 8</vt:lpstr>
      <vt:lpstr>raster-scan systems</vt:lpstr>
      <vt:lpstr>Slide 10</vt:lpstr>
      <vt:lpstr>Points and Lines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Unit-2</vt:lpstr>
      <vt:lpstr>Translation </vt:lpstr>
      <vt:lpstr>Rotation</vt:lpstr>
      <vt:lpstr>SCALING</vt:lpstr>
      <vt:lpstr>REFLECTION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Unit-3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Hermite curve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Unit-4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Computer Lab</dc:creator>
  <cp:lastModifiedBy>Computer Lab</cp:lastModifiedBy>
  <cp:revision>15</cp:revision>
  <dcterms:created xsi:type="dcterms:W3CDTF">2006-08-16T00:00:00Z</dcterms:created>
  <dcterms:modified xsi:type="dcterms:W3CDTF">2019-11-23T05:04:03Z</dcterms:modified>
</cp:coreProperties>
</file>